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399288" cy="43200638"/>
  <p:notesSz cx="6858000" cy="9144000"/>
  <p:defaultTextStyle>
    <a:defPPr>
      <a:defRPr lang="th-TH"/>
    </a:defPPr>
    <a:lvl1pPr marL="0" algn="l" defTabSz="3628796" rtl="0" eaLnBrk="1" latinLnBrk="0" hangingPunct="1">
      <a:defRPr sz="1111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1111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1111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1111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1111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1111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1111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1111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111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0066"/>
    <a:srgbClr val="000099"/>
    <a:srgbClr val="003300"/>
    <a:srgbClr val="66FFFF"/>
    <a:srgbClr val="008000"/>
    <a:srgbClr val="CC66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-336" y="30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58F7-863D-4400-AF0F-825EF0B9C8B1}" type="datetimeFigureOut">
              <a:rPr lang="th-TH" smtClean="0"/>
              <a:t>09/10/66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030E-AF0E-4BBA-90F4-5CD569927A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995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58F7-863D-4400-AF0F-825EF0B9C8B1}" type="datetimeFigureOut">
              <a:rPr lang="th-TH" smtClean="0"/>
              <a:t>09/10/66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030E-AF0E-4BBA-90F4-5CD569927A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685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58F7-863D-4400-AF0F-825EF0B9C8B1}" type="datetimeFigureOut">
              <a:rPr lang="th-TH" smtClean="0"/>
              <a:t>09/10/66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030E-AF0E-4BBA-90F4-5CD569927A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146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58F7-863D-4400-AF0F-825EF0B9C8B1}" type="datetimeFigureOut">
              <a:rPr lang="th-TH" smtClean="0"/>
              <a:t>09/10/66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030E-AF0E-4BBA-90F4-5CD569927A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896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58F7-863D-4400-AF0F-825EF0B9C8B1}" type="datetimeFigureOut">
              <a:rPr lang="th-TH" smtClean="0"/>
              <a:t>09/10/66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030E-AF0E-4BBA-90F4-5CD569927A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992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58F7-863D-4400-AF0F-825EF0B9C8B1}" type="datetimeFigureOut">
              <a:rPr lang="th-TH" smtClean="0"/>
              <a:t>09/10/66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030E-AF0E-4BBA-90F4-5CD569927A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418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58F7-863D-4400-AF0F-825EF0B9C8B1}" type="datetimeFigureOut">
              <a:rPr lang="th-TH" smtClean="0"/>
              <a:t>09/10/66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030E-AF0E-4BBA-90F4-5CD569927A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343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58F7-863D-4400-AF0F-825EF0B9C8B1}" type="datetimeFigureOut">
              <a:rPr lang="th-TH" smtClean="0"/>
              <a:t>09/10/66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030E-AF0E-4BBA-90F4-5CD569927A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75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58F7-863D-4400-AF0F-825EF0B9C8B1}" type="datetimeFigureOut">
              <a:rPr lang="th-TH" smtClean="0"/>
              <a:t>09/10/66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030E-AF0E-4BBA-90F4-5CD569927A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530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58F7-863D-4400-AF0F-825EF0B9C8B1}" type="datetimeFigureOut">
              <a:rPr lang="th-TH" smtClean="0"/>
              <a:t>09/10/66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030E-AF0E-4BBA-90F4-5CD569927A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798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58F7-863D-4400-AF0F-825EF0B9C8B1}" type="datetimeFigureOut">
              <a:rPr lang="th-TH" smtClean="0"/>
              <a:t>09/10/66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030E-AF0E-4BBA-90F4-5CD569927A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352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C58F7-863D-4400-AF0F-825EF0B9C8B1}" type="datetimeFigureOut">
              <a:rPr lang="th-TH" smtClean="0"/>
              <a:t>09/10/66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9030E-AF0E-4BBA-90F4-5CD569927A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35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0" y="4767941"/>
            <a:ext cx="32399287" cy="14156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" name="Picture 2" descr="à¸à¸¥à¸à¸²à¸£à¸à¹à¸à¸«à¸²à¸£à¸¹à¸à¸ à¸²à¸à¸ªà¸³à¸«à¸£à¸±à¸ à¸ªà¸ªà¸§à¸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90" y="410017"/>
            <a:ext cx="1757977" cy="197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4"/>
          <p:cNvSpPr txBox="1"/>
          <p:nvPr/>
        </p:nvSpPr>
        <p:spPr>
          <a:xfrm>
            <a:off x="20242925" y="2815553"/>
            <a:ext cx="11872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4000" b="1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Charmonman" panose="03000500040000020004" pitchFamily="66" charset="-34"/>
                <a:cs typeface="TH Charmonman" panose="03000500040000020004" pitchFamily="66" charset="-34"/>
              </a:rPr>
              <a:t>ประเภทผลงาน </a:t>
            </a:r>
            <a:r>
              <a:rPr lang="en-US" sz="4000" b="1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Charmonman" panose="03000500040000020004" pitchFamily="66" charset="-34"/>
                <a:cs typeface="TH Charmonman" panose="03000500040000020004" pitchFamily="66" charset="-34"/>
              </a:rPr>
              <a:t>: </a:t>
            </a:r>
            <a:r>
              <a:rPr lang="th-TH" sz="4000" b="1" dirty="0">
                <a:ln w="0"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Charmonman" panose="03000500040000020004" pitchFamily="66" charset="-34"/>
                <a:cs typeface="TH Charmonman" panose="03000500040000020004" pitchFamily="66" charset="-34"/>
              </a:rPr>
              <a:t>น</a:t>
            </a:r>
            <a:r>
              <a:rPr lang="th-TH" sz="4000" b="1" dirty="0" smtClean="0">
                <a:ln w="0"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Charmonman" panose="03000500040000020004" pitchFamily="66" charset="-34"/>
                <a:cs typeface="TH Charmonman" panose="03000500040000020004" pitchFamily="66" charset="-34"/>
              </a:rPr>
              <a:t>วัตกรรมการจัดการเรียนรู้ สาขาวิชาโลก ดาราศาสตร์และอวกาศ</a:t>
            </a:r>
            <a:endParaRPr lang="th-TH" sz="4000" b="1" dirty="0">
              <a:ln w="0"/>
              <a:solidFill>
                <a:srgbClr val="FF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H Charmonman" panose="03000500040000020004" pitchFamily="66" charset="-34"/>
              <a:cs typeface="TH Charmonman" panose="03000500040000020004" pitchFamily="66" charset="-34"/>
            </a:endParaRPr>
          </a:p>
        </p:txBody>
      </p:sp>
      <p:sp>
        <p:nvSpPr>
          <p:cNvPr id="19" name="สี่เหลี่ยมผืนผ้ามุมมน 18"/>
          <p:cNvSpPr/>
          <p:nvPr/>
        </p:nvSpPr>
        <p:spPr>
          <a:xfrm>
            <a:off x="0" y="13889302"/>
            <a:ext cx="12147038" cy="1426898"/>
          </a:xfrm>
          <a:prstGeom prst="round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กล่องข้อความ 21"/>
          <p:cNvSpPr txBox="1"/>
          <p:nvPr/>
        </p:nvSpPr>
        <p:spPr>
          <a:xfrm>
            <a:off x="840249" y="14002586"/>
            <a:ext cx="53222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7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ที่มาและความสำคัญ</a:t>
            </a:r>
            <a:endParaRPr lang="th-TH" sz="7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สี่เหลี่ยมผืนผ้ามุมมน 22"/>
          <p:cNvSpPr/>
          <p:nvPr/>
        </p:nvSpPr>
        <p:spPr>
          <a:xfrm>
            <a:off x="-44962" y="20154057"/>
            <a:ext cx="12191999" cy="1426898"/>
          </a:xfrm>
          <a:prstGeom prst="round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กล่องข้อความ 23"/>
          <p:cNvSpPr txBox="1"/>
          <p:nvPr/>
        </p:nvSpPr>
        <p:spPr>
          <a:xfrm>
            <a:off x="795288" y="20267341"/>
            <a:ext cx="3331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7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endParaRPr lang="th-TH" sz="7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สี่เหลี่ยมผืนผ้ามุมมน 25"/>
          <p:cNvSpPr/>
          <p:nvPr/>
        </p:nvSpPr>
        <p:spPr>
          <a:xfrm>
            <a:off x="0" y="27093368"/>
            <a:ext cx="12147039" cy="142689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กล่องข้อความ 26"/>
          <p:cNvSpPr txBox="1"/>
          <p:nvPr/>
        </p:nvSpPr>
        <p:spPr>
          <a:xfrm>
            <a:off x="840250" y="27206652"/>
            <a:ext cx="35157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7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วิธีดำเนินการ</a:t>
            </a:r>
            <a:endParaRPr lang="th-TH" sz="7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สี่เหลี่ยมผืนผ้ามุมมน 30"/>
          <p:cNvSpPr/>
          <p:nvPr/>
        </p:nvSpPr>
        <p:spPr>
          <a:xfrm>
            <a:off x="12496594" y="13922106"/>
            <a:ext cx="19902694" cy="142689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กล่องข้อความ 31"/>
          <p:cNvSpPr txBox="1"/>
          <p:nvPr/>
        </p:nvSpPr>
        <p:spPr>
          <a:xfrm>
            <a:off x="13336844" y="14035390"/>
            <a:ext cx="45624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7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ผลการดำเนินการ</a:t>
            </a:r>
            <a:endParaRPr lang="th-TH" sz="7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63" name="กลุ่ม 62"/>
          <p:cNvGrpSpPr/>
          <p:nvPr/>
        </p:nvGrpSpPr>
        <p:grpSpPr>
          <a:xfrm>
            <a:off x="201322" y="6414442"/>
            <a:ext cx="3300072" cy="1200329"/>
            <a:chOff x="11593285" y="15422157"/>
            <a:chExt cx="3300072" cy="1200329"/>
          </a:xfrm>
        </p:grpSpPr>
        <p:sp>
          <p:nvSpPr>
            <p:cNvPr id="64" name="สี่เหลี่ยมผืนผ้ามุมมน 63"/>
            <p:cNvSpPr/>
            <p:nvPr/>
          </p:nvSpPr>
          <p:spPr>
            <a:xfrm>
              <a:off x="11593285" y="15610115"/>
              <a:ext cx="3300072" cy="947057"/>
            </a:xfrm>
            <a:prstGeom prst="roundRect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5" name="กล่องข้อความ 64"/>
            <p:cNvSpPr txBox="1"/>
            <p:nvPr/>
          </p:nvSpPr>
          <p:spPr>
            <a:xfrm>
              <a:off x="12011253" y="15422157"/>
              <a:ext cx="246413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7200" b="1" dirty="0" smtClean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บทคัดย่อ</a:t>
              </a:r>
              <a:endParaRPr lang="th-TH" sz="7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38" name="TextBox 18"/>
          <p:cNvSpPr txBox="1"/>
          <p:nvPr/>
        </p:nvSpPr>
        <p:spPr>
          <a:xfrm>
            <a:off x="-44963" y="4866198"/>
            <a:ext cx="3244424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200" b="1" dirty="0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การประชุมวิชาการนำเสนอผลงานครู </a:t>
            </a:r>
            <a:r>
              <a:rPr lang="th-TH" sz="6200" b="1" dirty="0" err="1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สควค</a:t>
            </a:r>
            <a:r>
              <a:rPr lang="th-TH" sz="6200" b="1" dirty="0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. ภาคตะวันออกเฉียงเหนือ ครั้งที่ </a:t>
            </a:r>
            <a:r>
              <a:rPr lang="th-TH" sz="6200" b="1" dirty="0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๕ (๒๑-๒๒ ตุลาคม ๒๕๖๖)</a:t>
            </a:r>
            <a:endParaRPr lang="th-TH" sz="6200" b="1" dirty="0">
              <a:solidFill>
                <a:srgbClr val="0070C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Cloud" pitchFamily="50" charset="-34"/>
              <a:cs typeface="Cloud" pitchFamily="50" charset="-34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-1" y="41786484"/>
            <a:ext cx="32399287" cy="14156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TextBox 18"/>
          <p:cNvSpPr txBox="1"/>
          <p:nvPr/>
        </p:nvSpPr>
        <p:spPr>
          <a:xfrm>
            <a:off x="-44964" y="42010865"/>
            <a:ext cx="324442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กิจกรรมการประชุมปฏิบัติการสร้างเครือข่ายวิชาการครู </a:t>
            </a:r>
            <a:r>
              <a:rPr lang="th-TH" sz="4000" b="1" dirty="0" err="1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สควค</a:t>
            </a:r>
            <a:r>
              <a:rPr lang="th-TH" sz="4000" b="1" dirty="0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. ภาคตะวันออกเฉียงเหนือ ปี พ.ศ. </a:t>
            </a:r>
            <a:r>
              <a:rPr lang="th-TH" sz="4000" b="1" dirty="0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๒๕๖๖</a:t>
            </a:r>
            <a:endParaRPr lang="th-TH" sz="4000" b="1" dirty="0" smtClean="0">
              <a:solidFill>
                <a:srgbClr val="0070C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Cloud" pitchFamily="50" charset="-34"/>
              <a:cs typeface="Cloud" pitchFamily="50" charset="-34"/>
            </a:endParaRPr>
          </a:p>
          <a:p>
            <a:pPr algn="ctr"/>
            <a:r>
              <a:rPr lang="th-TH" sz="4000" b="1" dirty="0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ระว่างวันที่ </a:t>
            </a:r>
            <a:r>
              <a:rPr lang="th-TH" sz="4000" b="1" dirty="0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๒๑-๒๒ ตุลาคม ๒๕๖๖ </a:t>
            </a:r>
            <a:r>
              <a:rPr lang="th-TH" sz="4000" b="1" dirty="0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ณ </a:t>
            </a:r>
            <a:r>
              <a:rPr lang="th-TH" sz="4000" b="1" dirty="0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มหาวิทยาลัยราช</a:t>
            </a:r>
            <a:r>
              <a:rPr lang="th-TH" sz="4000" b="1" dirty="0" err="1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ภัฏ</a:t>
            </a:r>
            <a:r>
              <a:rPr lang="th-TH" sz="4000" b="1" dirty="0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มหาสารคาม จังหวัดมหาสารคาม จัดโดย</a:t>
            </a:r>
            <a:r>
              <a:rPr lang="th-TH" sz="4000" b="1" dirty="0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ศูนย์เครือข่ายวิชาการครู </a:t>
            </a:r>
            <a:r>
              <a:rPr lang="th-TH" sz="4000" b="1" dirty="0" err="1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สควค</a:t>
            </a:r>
            <a:r>
              <a:rPr lang="th-TH" sz="4000" b="1" dirty="0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. ภาค</a:t>
            </a:r>
            <a:r>
              <a:rPr lang="th-TH" sz="4000" b="1" dirty="0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ตะวันออกเฉียงเหนือ </a:t>
            </a:r>
            <a:r>
              <a:rPr lang="th-TH" sz="4000" b="1" dirty="0" err="1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สสวท</a:t>
            </a:r>
            <a:r>
              <a:rPr lang="th-TH" sz="4000" b="1" dirty="0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loud" pitchFamily="50" charset="-34"/>
                <a:cs typeface="Cloud" pitchFamily="50" charset="-34"/>
              </a:rPr>
              <a:t>.</a:t>
            </a:r>
            <a:endParaRPr lang="th-TH" sz="4000" b="1" dirty="0">
              <a:solidFill>
                <a:srgbClr val="0070C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Cloud" pitchFamily="50" charset="-34"/>
              <a:cs typeface="Cloud" pitchFamily="50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968" y="347188"/>
            <a:ext cx="2189158" cy="2103382"/>
          </a:xfrm>
          <a:prstGeom prst="rect">
            <a:avLst/>
          </a:prstGeom>
        </p:spPr>
      </p:pic>
      <p:sp>
        <p:nvSpPr>
          <p:cNvPr id="21" name="TextBox 14"/>
          <p:cNvSpPr txBox="1"/>
          <p:nvPr/>
        </p:nvSpPr>
        <p:spPr>
          <a:xfrm>
            <a:off x="20526702" y="1185706"/>
            <a:ext cx="11588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4000" b="1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Charmonman" panose="03000500040000020004" pitchFamily="66" charset="-34"/>
                <a:cs typeface="TH Charmonman" panose="03000500040000020004" pitchFamily="66" charset="-34"/>
              </a:rPr>
              <a:t>ผู้นำเสนอ </a:t>
            </a:r>
            <a:r>
              <a:rPr lang="en-US" sz="4000" b="1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Charmonman" panose="03000500040000020004" pitchFamily="66" charset="-34"/>
                <a:cs typeface="TH Charmonman" panose="03000500040000020004" pitchFamily="66" charset="-34"/>
              </a:rPr>
              <a:t>: </a:t>
            </a:r>
            <a:r>
              <a:rPr lang="th-TH" sz="4000" b="1" dirty="0" smtClean="0">
                <a:ln w="0"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Charmonman" panose="03000500040000020004" pitchFamily="66" charset="-34"/>
                <a:cs typeface="TH Charmonman" panose="03000500040000020004" pitchFamily="66" charset="-34"/>
              </a:rPr>
              <a:t>นายศักดิ์อนันต์  </a:t>
            </a:r>
            <a:r>
              <a:rPr lang="th-TH" sz="4000" b="1" dirty="0" err="1" smtClean="0">
                <a:ln w="0"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Charmonman" panose="03000500040000020004" pitchFamily="66" charset="-34"/>
                <a:cs typeface="TH Charmonman" panose="03000500040000020004" pitchFamily="66" charset="-34"/>
              </a:rPr>
              <a:t>อนันต</a:t>
            </a:r>
            <a:r>
              <a:rPr lang="th-TH" sz="4000" b="1" dirty="0" smtClean="0">
                <a:ln w="0"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Charmonman" panose="03000500040000020004" pitchFamily="66" charset="-34"/>
                <a:cs typeface="TH Charmonman" panose="03000500040000020004" pitchFamily="66" charset="-34"/>
              </a:rPr>
              <a:t>สุข</a:t>
            </a:r>
            <a:endParaRPr lang="th-TH" sz="4000" b="1" dirty="0">
              <a:ln w="0"/>
              <a:solidFill>
                <a:srgbClr val="FF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H Charmonman" panose="03000500040000020004" pitchFamily="66" charset="-34"/>
              <a:cs typeface="TH Charmonman" panose="03000500040000020004" pitchFamily="66" charset="-34"/>
            </a:endParaRPr>
          </a:p>
        </p:txBody>
      </p:sp>
      <p:sp>
        <p:nvSpPr>
          <p:cNvPr id="25" name="TextBox 14"/>
          <p:cNvSpPr txBox="1"/>
          <p:nvPr/>
        </p:nvSpPr>
        <p:spPr>
          <a:xfrm>
            <a:off x="20526703" y="410017"/>
            <a:ext cx="11588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4000" b="1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Charmonman" panose="03000500040000020004" pitchFamily="66" charset="-34"/>
                <a:cs typeface="TH Charmonman" panose="03000500040000020004" pitchFamily="66" charset="-34"/>
              </a:rPr>
              <a:t>รหัสผลงาน </a:t>
            </a:r>
            <a:r>
              <a:rPr lang="en-US" sz="4000" b="1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Charmonman" panose="03000500040000020004" pitchFamily="66" charset="-34"/>
                <a:cs typeface="TH Charmonman" panose="03000500040000020004" pitchFamily="66" charset="-34"/>
              </a:rPr>
              <a:t>: </a:t>
            </a:r>
            <a:r>
              <a:rPr lang="en-US" sz="3500" b="1" dirty="0" smtClean="0">
                <a:ln w="0"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PSMTESAN2566-XX</a:t>
            </a:r>
            <a:endParaRPr lang="th-TH" sz="3500" b="1" dirty="0">
              <a:ln w="0"/>
              <a:solidFill>
                <a:srgbClr val="FF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H Charmonman" panose="03000500040000020004" pitchFamily="66" charset="-34"/>
            </a:endParaRPr>
          </a:p>
        </p:txBody>
      </p:sp>
      <p:sp>
        <p:nvSpPr>
          <p:cNvPr id="28" name="TextBox 14"/>
          <p:cNvSpPr txBox="1"/>
          <p:nvPr/>
        </p:nvSpPr>
        <p:spPr>
          <a:xfrm>
            <a:off x="20526701" y="1956654"/>
            <a:ext cx="11588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4000" b="1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Charmonman" panose="03000500040000020004" pitchFamily="66" charset="-34"/>
                <a:cs typeface="TH Charmonman" panose="03000500040000020004" pitchFamily="66" charset="-34"/>
              </a:rPr>
              <a:t>หน่วยงาน </a:t>
            </a:r>
            <a:r>
              <a:rPr lang="en-US" sz="4000" b="1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Charmonman" panose="03000500040000020004" pitchFamily="66" charset="-34"/>
                <a:cs typeface="TH Charmonman" panose="03000500040000020004" pitchFamily="66" charset="-34"/>
              </a:rPr>
              <a:t>: </a:t>
            </a:r>
            <a:r>
              <a:rPr lang="th-TH" sz="4000" b="1" dirty="0" smtClean="0">
                <a:ln w="0"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Charmonman" panose="03000500040000020004" pitchFamily="66" charset="-34"/>
                <a:cs typeface="TH Charmonman" panose="03000500040000020004" pitchFamily="66" charset="-34"/>
              </a:rPr>
              <a:t>โรงเรียนครู </a:t>
            </a:r>
            <a:r>
              <a:rPr lang="th-TH" sz="4000" b="1" dirty="0" err="1" smtClean="0">
                <a:ln w="0"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Charmonman" panose="03000500040000020004" pitchFamily="66" charset="-34"/>
                <a:cs typeface="TH Charmonman" panose="03000500040000020004" pitchFamily="66" charset="-34"/>
              </a:rPr>
              <a:t>สควค</a:t>
            </a:r>
            <a:r>
              <a:rPr lang="th-TH" sz="4000" b="1" dirty="0" smtClean="0">
                <a:ln w="0"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Charmonman" panose="03000500040000020004" pitchFamily="66" charset="-34"/>
                <a:cs typeface="TH Charmonman" panose="03000500040000020004" pitchFamily="66" charset="-34"/>
              </a:rPr>
              <a:t>. ภาคตะวันออกเฉียงเหนือ จังหวัดสุรินทร์</a:t>
            </a:r>
            <a:endParaRPr lang="th-TH" sz="4000" b="1" dirty="0">
              <a:ln w="0"/>
              <a:solidFill>
                <a:srgbClr val="FF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H Charmonman" panose="03000500040000020004" pitchFamily="66" charset="-34"/>
              <a:cs typeface="TH Charmonman" panose="03000500040000020004" pitchFamily="66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1839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1720</TotalTime>
  <Words>101</Words>
  <Application>Microsoft Office PowerPoint</Application>
  <PresentationFormat>กำหนดเอง</PresentationFormat>
  <Paragraphs>12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Windows User</cp:lastModifiedBy>
  <cp:revision>124</cp:revision>
  <dcterms:created xsi:type="dcterms:W3CDTF">2018-01-27T22:00:01Z</dcterms:created>
  <dcterms:modified xsi:type="dcterms:W3CDTF">2023-10-09T03:41:01Z</dcterms:modified>
</cp:coreProperties>
</file>